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257" r:id="rId2"/>
    <p:sldId id="256" r:id="rId3"/>
    <p:sldId id="258" r:id="rId4"/>
  </p:sldIdLst>
  <p:sldSz cx="12192000" cy="6858000"/>
  <p:notesSz cx="6735763" cy="986631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FF"/>
    <a:srgbClr val="FF0000"/>
    <a:srgbClr val="FF6600"/>
    <a:srgbClr val="CC00CC"/>
    <a:srgbClr val="FF00FF"/>
    <a:srgbClr val="A6A6A6"/>
    <a:srgbClr val="C55A1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19" autoAdjust="0"/>
    <p:restoredTop sz="94660" autoAdjust="0"/>
  </p:normalViewPr>
  <p:slideViewPr>
    <p:cSldViewPr snapToGrid="0">
      <p:cViewPr varScale="1">
        <p:scale>
          <a:sx n="72" d="100"/>
          <a:sy n="72" d="100"/>
        </p:scale>
        <p:origin x="84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508C14-CD6F-4A84-B791-5B1F9EEC54E1}" type="datetimeFigureOut">
              <a:rPr kumimoji="1" lang="ja-JP" altLang="en-US" smtClean="0"/>
              <a:t>2018/1/19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1233488"/>
            <a:ext cx="5916613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6E804A-F3CF-4DAD-BE4D-E1CC7F0327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7395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79375" y="739775"/>
            <a:ext cx="6577013" cy="3700463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B9BA1-A92A-4326-B3B0-22DF84FED19B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6114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4223369"/>
            <a:ext cx="9144000" cy="1104447"/>
          </a:xfrm>
        </p:spPr>
        <p:txBody>
          <a:bodyPr/>
          <a:lstStyle>
            <a:lvl1pPr marL="0" indent="0" algn="ctr">
              <a:buNone/>
              <a:defRPr sz="2400"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BBBE6-FDC7-4F48-B805-8A8CAF2B6914}" type="datetime1">
              <a:rPr kumimoji="1" lang="ja-JP" altLang="en-US" smtClean="0"/>
              <a:t>2018/1/19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88118-7A12-4E52-908A-D470C570097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1098306" y="6122894"/>
            <a:ext cx="1093694" cy="7351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706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  <a:lvl2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2pPr>
            <a:lvl3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3pPr>
            <a:lvl4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4pPr>
            <a:lvl5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B8A15-2F60-42E2-A8D5-DDC115ED2875}" type="datetime1">
              <a:rPr kumimoji="1" lang="ja-JP" altLang="en-US" smtClean="0"/>
              <a:t>2018/1/19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88118-7A12-4E52-908A-D470C57009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0053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>
            <a:lvl1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  <a:lvl2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2pPr>
            <a:lvl3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3pPr>
            <a:lvl4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4pPr>
            <a:lvl5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17045-9A6E-43F7-99DE-D54CCAB34D33}" type="datetime1">
              <a:rPr kumimoji="1" lang="ja-JP" altLang="en-US" smtClean="0"/>
              <a:t>2018/1/19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88118-7A12-4E52-908A-D470C57009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08968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スクリーンショット 2015-02-13 12.35.34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00813" y="6233092"/>
            <a:ext cx="864447" cy="58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049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71489" y="457999"/>
            <a:ext cx="11251405" cy="477836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71489" y="1193006"/>
            <a:ext cx="11251406" cy="4983957"/>
          </a:xfrm>
        </p:spPr>
        <p:txBody>
          <a:bodyPr/>
          <a:lstStyle>
            <a:lvl1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  <a:lvl2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2pPr>
            <a:lvl3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3pPr>
            <a:lvl4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4pPr>
            <a:lvl5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863600" y="5868091"/>
            <a:ext cx="2743200" cy="365125"/>
          </a:xfrm>
        </p:spPr>
        <p:txBody>
          <a:bodyPr/>
          <a:lstStyle/>
          <a:p>
            <a:fld id="{2333564E-DF66-4A86-BB24-3D2BBDB9C719}" type="datetime1">
              <a:rPr kumimoji="1" lang="ja-JP" altLang="en-US" smtClean="0"/>
              <a:t>2018/1/19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8760621" y="6449116"/>
            <a:ext cx="2523565" cy="365125"/>
          </a:xfrm>
        </p:spPr>
        <p:txBody>
          <a:bodyPr/>
          <a:lstStyle>
            <a:lvl1pPr>
              <a:defRPr sz="1400"/>
            </a:lvl1pPr>
          </a:lstStyle>
          <a:p>
            <a:fld id="{B6488118-7A12-4E52-908A-D470C5700973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38273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1" y="2002638"/>
            <a:ext cx="10515600" cy="1654966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16DB-DEBA-4A15-AA72-E22C769DFE9A}" type="datetime1">
              <a:rPr kumimoji="1" lang="ja-JP" altLang="en-US" smtClean="0"/>
              <a:t>2018/1/19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88118-7A12-4E52-908A-D470C570097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 flipV="1">
            <a:off x="838200" y="3703125"/>
            <a:ext cx="10515600" cy="45719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7690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  <a:lvl2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2pPr>
            <a:lvl3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3pPr>
            <a:lvl4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4pPr>
            <a:lvl5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  <a:lvl2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2pPr>
            <a:lvl3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3pPr>
            <a:lvl4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4pPr>
            <a:lvl5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615C0-A090-4E01-BA94-487C3E0C3FEB}" type="datetime1">
              <a:rPr kumimoji="1" lang="ja-JP" altLang="en-US" smtClean="0"/>
              <a:t>2018/1/19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88118-7A12-4E52-908A-D470C57009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7565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>
            <a:lvl1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  <a:lvl2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2pPr>
            <a:lvl3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3pPr>
            <a:lvl4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4pPr>
            <a:lvl5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  <a:lvl2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2pPr>
            <a:lvl3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3pPr>
            <a:lvl4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4pPr>
            <a:lvl5pPr>
              <a:defRPr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A7F12-890B-4872-B05C-3C34F293E188}" type="datetime1">
              <a:rPr kumimoji="1" lang="ja-JP" altLang="en-US" smtClean="0"/>
              <a:t>2018/1/19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88118-7A12-4E52-908A-D470C57009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0988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CCC8-6145-49E7-8BF1-EFBCC08EB9DE}" type="datetime1">
              <a:rPr kumimoji="1" lang="ja-JP" altLang="en-US" smtClean="0"/>
              <a:t>2018/1/19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88118-7A12-4E52-908A-D470C57009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7982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23773-F971-4855-9F21-82A9BDB412A7}" type="datetime1">
              <a:rPr kumimoji="1" lang="ja-JP" altLang="en-US" smtClean="0"/>
              <a:t>2018/1/19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88118-7A12-4E52-908A-D470C57009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5719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1pPr>
            <a:lvl2pPr>
              <a:defRPr sz="2800"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2pPr>
            <a:lvl3pPr>
              <a:defRPr sz="2400"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3pPr>
            <a:lvl4pPr>
              <a:defRPr sz="2000"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4pPr>
            <a:lvl5pPr>
              <a:defRPr sz="2000">
                <a:latin typeface="HG丸ｺﾞｼｯｸM-PRO" panose="020F0600000000000000" pitchFamily="50" charset="-128"/>
                <a:ea typeface="HG丸ｺﾞｼｯｸM-PRO" panose="020F0600000000000000" pitchFamily="50" charset="-128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DBB5D-3AF1-49B4-BFCA-A02C3CBBAE4F}" type="datetime1">
              <a:rPr kumimoji="1" lang="ja-JP" altLang="en-US" smtClean="0"/>
              <a:t>2018/1/19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88118-7A12-4E52-908A-D470C57009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393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8B729-A589-4538-800D-32AD60B87175}" type="datetime1">
              <a:rPr kumimoji="1" lang="ja-JP" altLang="en-US" smtClean="0"/>
              <a:t>2018/1/19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88118-7A12-4E52-908A-D470C57009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6627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44911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D3155-6E89-42DF-90BB-D3B91EDDA6AD}" type="datetime1">
              <a:rPr kumimoji="1" lang="ja-JP" altLang="en-US" smtClean="0"/>
              <a:t>2018/1/19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44911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803483" y="6449116"/>
            <a:ext cx="24877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88118-7A12-4E52-908A-D470C570097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図 7" descr="スクリーンショット 2015-02-13 12.35.34.png"/>
          <p:cNvPicPr>
            <a:picLocks noChangeAspect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000" y="6319954"/>
            <a:ext cx="735240" cy="49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383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G丸ｺﾞｼｯｸM-PRO" panose="020F0600000000000000" pitchFamily="50" charset="-128"/>
          <a:ea typeface="HG丸ｺﾞｼｯｸM-PRO" panose="020F0600000000000000" pitchFamily="50" charset="-128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377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8.png"/><Relationship Id="rId3" Type="http://schemas.microsoft.com/office/2007/relationships/media" Target="../media/media2.mp3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7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6.png"/><Relationship Id="rId5" Type="http://schemas.microsoft.com/office/2007/relationships/media" Target="../media/media3.mp3"/><Relationship Id="rId10" Type="http://schemas.openxmlformats.org/officeDocument/2006/relationships/image" Target="../media/image5.png"/><Relationship Id="rId4" Type="http://schemas.openxmlformats.org/officeDocument/2006/relationships/audio" Target="../media/media2.mp3"/><Relationship Id="rId9" Type="http://schemas.openxmlformats.org/officeDocument/2006/relationships/hyperlink" Target="https://d1x71ryjk5mami.cloudfront.net/AmanekPlayList_1-ukiuki.m3u8" TargetMode="External"/><Relationship Id="rId1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/>
          <p:cNvSpPr txBox="1"/>
          <p:nvPr/>
        </p:nvSpPr>
        <p:spPr>
          <a:xfrm>
            <a:off x="2730206" y="333555"/>
            <a:ext cx="6531526" cy="714038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ja-JP" altLang="en-US" sz="3200" b="1" dirty="0">
                <a:solidFill>
                  <a:srgbClr val="404040"/>
                </a:solidFill>
                <a:latin typeface="メイリオ"/>
                <a:ea typeface="メイリオ"/>
                <a:cs typeface="メイリオ"/>
              </a:rPr>
              <a:t>「</a:t>
            </a:r>
            <a:r>
              <a:rPr lang="en-US" altLang="ja-JP" sz="3200" b="1" dirty="0">
                <a:solidFill>
                  <a:srgbClr val="404040"/>
                </a:solidFill>
                <a:latin typeface="メイリオ"/>
                <a:ea typeface="メイリオ"/>
                <a:cs typeface="メイリオ"/>
              </a:rPr>
              <a:t>Amanek</a:t>
            </a:r>
            <a:r>
              <a:rPr lang="ja-JP" altLang="en-US" sz="3200" b="1" dirty="0">
                <a:solidFill>
                  <a:srgbClr val="404040"/>
                </a:solidFill>
                <a:latin typeface="メイリオ"/>
                <a:ea typeface="メイリオ"/>
                <a:cs typeface="メイリオ"/>
              </a:rPr>
              <a:t>デジタルラジオ放送」</a:t>
            </a:r>
            <a:endParaRPr lang="en-US" altLang="ja-JP" sz="3200" b="1" dirty="0">
              <a:solidFill>
                <a:srgbClr val="404040"/>
              </a:solidFill>
              <a:latin typeface="メイリオ"/>
              <a:ea typeface="メイリオ"/>
              <a:cs typeface="メイリオ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4958312" y="5684077"/>
            <a:ext cx="2304922" cy="415494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r>
              <a:rPr lang="en-US" altLang="ja-JP" sz="1900" u="sng" dirty="0">
                <a:solidFill>
                  <a:srgbClr val="0000FF"/>
                </a:solidFill>
              </a:rPr>
              <a:t>http://</a:t>
            </a:r>
            <a:r>
              <a:rPr lang="en-US" altLang="ja-JP" sz="1900" u="sng" dirty="0" err="1">
                <a:solidFill>
                  <a:srgbClr val="0000FF"/>
                </a:solidFill>
              </a:rPr>
              <a:t>amanek.co.jp</a:t>
            </a:r>
            <a:endParaRPr lang="ja-JP" altLang="en-US" sz="1900" u="sng" dirty="0">
              <a:solidFill>
                <a:srgbClr val="0000FF"/>
              </a:solidFill>
            </a:endParaRPr>
          </a:p>
        </p:txBody>
      </p:sp>
      <p:grpSp>
        <p:nvGrpSpPr>
          <p:cNvPr id="10" name="図形グループ 9"/>
          <p:cNvGrpSpPr/>
          <p:nvPr/>
        </p:nvGrpSpPr>
        <p:grpSpPr>
          <a:xfrm>
            <a:off x="2615797" y="1047593"/>
            <a:ext cx="6950595" cy="4636484"/>
            <a:chOff x="2212161" y="2623101"/>
            <a:chExt cx="5015537" cy="3010687"/>
          </a:xfrm>
        </p:grpSpPr>
        <p:pic>
          <p:nvPicPr>
            <p:cNvPr id="11" name="図 10" descr="amanekランディングページデザイン2017-02-17_001.png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212161" y="2623101"/>
              <a:ext cx="5015537" cy="3010687"/>
            </a:xfrm>
            <a:prstGeom prst="rect">
              <a:avLst/>
            </a:prstGeom>
          </p:spPr>
        </p:pic>
        <p:sp>
          <p:nvSpPr>
            <p:cNvPr id="12" name="正方形/長方形 11"/>
            <p:cNvSpPr/>
            <p:nvPr/>
          </p:nvSpPr>
          <p:spPr>
            <a:xfrm>
              <a:off x="5796136" y="4823340"/>
              <a:ext cx="914400" cy="21602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9" name="サブタイトル 5"/>
          <p:cNvSpPr>
            <a:spLocks noGrp="1"/>
          </p:cNvSpPr>
          <p:nvPr>
            <p:ph type="subTitle" idx="1"/>
          </p:nvPr>
        </p:nvSpPr>
        <p:spPr>
          <a:xfrm>
            <a:off x="1523999" y="6253577"/>
            <a:ext cx="9144000" cy="490134"/>
          </a:xfrm>
        </p:spPr>
        <p:txBody>
          <a:bodyPr>
            <a:noAutofit/>
          </a:bodyPr>
          <a:lstStyle/>
          <a:p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株式会社アマネク・テレマティクスデザイン</a:t>
            </a:r>
          </a:p>
        </p:txBody>
      </p:sp>
      <p:sp>
        <p:nvSpPr>
          <p:cNvPr id="1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57148" y="6500028"/>
            <a:ext cx="2743200" cy="365125"/>
          </a:xfrm>
        </p:spPr>
        <p:txBody>
          <a:bodyPr/>
          <a:lstStyle/>
          <a:p>
            <a:r>
              <a:rPr kumimoji="1" lang="en-US" altLang="ja-JP" sz="900" dirty="0"/>
              <a:t>Doc.No.17IT1129-4</a:t>
            </a:r>
            <a:endParaRPr kumimoji="1" lang="ja-JP" altLang="en-US" sz="900" dirty="0"/>
          </a:p>
        </p:txBody>
      </p:sp>
    </p:spTree>
    <p:extLst>
      <p:ext uri="{BB962C8B-B14F-4D97-AF65-F5344CB8AC3E}">
        <p14:creationId xmlns:p14="http://schemas.microsoft.com/office/powerpoint/2010/main" val="4136247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483EE81E-B274-4B09-B273-B25A16685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90" y="264643"/>
            <a:ext cx="6800849" cy="477836"/>
          </a:xfrm>
        </p:spPr>
        <p:txBody>
          <a:bodyPr>
            <a:noAutofit/>
          </a:bodyPr>
          <a:lstStyle/>
          <a:p>
            <a:r>
              <a:rPr kumimoji="1" lang="ja-JP" altLang="en-US" sz="3600" b="1" dirty="0">
                <a:latin typeface="+mn-ea"/>
                <a:ea typeface="+mn-ea"/>
              </a:rPr>
              <a:t>次世代カーラジオ</a:t>
            </a:r>
            <a:r>
              <a:rPr lang="ja-JP" altLang="en-US" sz="3600" b="1" dirty="0">
                <a:latin typeface="+mn-ea"/>
                <a:ea typeface="+mn-ea"/>
              </a:rPr>
              <a:t>音声</a:t>
            </a:r>
            <a:r>
              <a:rPr lang="en-US" altLang="ja-JP" sz="3600" b="1" dirty="0">
                <a:latin typeface="+mn-ea"/>
                <a:ea typeface="+mn-ea"/>
              </a:rPr>
              <a:t>Kit</a:t>
            </a:r>
            <a:endParaRPr kumimoji="1" lang="ja-JP" altLang="en-US" sz="3600" b="1" dirty="0">
              <a:latin typeface="+mn-ea"/>
              <a:ea typeface="+mn-ea"/>
            </a:endParaRP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472A9ED6-AAFD-4880-B17A-C192146BC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9" y="721211"/>
            <a:ext cx="11251406" cy="59202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2000" b="1" dirty="0">
                <a:latin typeface="+mn-ea"/>
                <a:ea typeface="+mn-ea"/>
              </a:rPr>
              <a:t>●</a:t>
            </a:r>
            <a:r>
              <a:rPr lang="ja-JP" altLang="en-US" sz="2000" dirty="0">
                <a:latin typeface="+mn-ea"/>
                <a:ea typeface="+mn-ea"/>
              </a:rPr>
              <a:t>ストリーミング用</a:t>
            </a:r>
            <a:r>
              <a:rPr lang="en-US" altLang="ja-JP" sz="2000" dirty="0">
                <a:latin typeface="+mn-ea"/>
                <a:ea typeface="+mn-ea"/>
              </a:rPr>
              <a:t>URL</a:t>
            </a:r>
            <a:r>
              <a:rPr lang="ja-JP" altLang="en-US" sz="2000" dirty="0" err="1">
                <a:latin typeface="+mn-ea"/>
                <a:ea typeface="+mn-ea"/>
              </a:rPr>
              <a:t>を提</a:t>
            </a:r>
            <a:r>
              <a:rPr lang="ja-JP" altLang="en-US" sz="2000" dirty="0">
                <a:latin typeface="+mn-ea"/>
                <a:ea typeface="+mn-ea"/>
              </a:rPr>
              <a:t>供します</a:t>
            </a:r>
            <a:br>
              <a:rPr lang="en-US" altLang="ja-JP" sz="2000" dirty="0">
                <a:latin typeface="+mn-ea"/>
                <a:ea typeface="+mn-ea"/>
              </a:rPr>
            </a:br>
            <a:r>
              <a:rPr lang="ja-JP" altLang="en-US" sz="2000" dirty="0">
                <a:latin typeface="+mn-ea"/>
                <a:ea typeface="+mn-ea"/>
              </a:rPr>
              <a:t>　</a:t>
            </a:r>
            <a:r>
              <a:rPr lang="ja-JP" altLang="en-US" sz="1400" dirty="0">
                <a:latin typeface="+mn-ea"/>
                <a:ea typeface="+mn-ea"/>
              </a:rPr>
              <a:t>例→</a:t>
            </a:r>
            <a:endParaRPr kumimoji="1" lang="en-US" altLang="ja-JP" sz="2000" dirty="0">
              <a:latin typeface="+mn-ea"/>
              <a:ea typeface="+mn-ea"/>
            </a:endParaRPr>
          </a:p>
          <a:p>
            <a:pPr marL="0" indent="0">
              <a:buNone/>
            </a:pPr>
            <a:r>
              <a:rPr lang="ja-JP" altLang="en-US" sz="2000" dirty="0">
                <a:latin typeface="+mn-ea"/>
                <a:ea typeface="+mn-ea"/>
              </a:rPr>
              <a:t>●種類</a:t>
            </a:r>
            <a:endParaRPr lang="en-US" altLang="ja-JP" sz="2000" dirty="0">
              <a:latin typeface="+mn-ea"/>
              <a:ea typeface="+mn-ea"/>
            </a:endParaRPr>
          </a:p>
          <a:p>
            <a:pPr lvl="1"/>
            <a:r>
              <a:rPr kumimoji="1" lang="en-US" altLang="ja-JP" sz="2000" dirty="0">
                <a:latin typeface="+mn-ea"/>
                <a:ea typeface="+mn-ea"/>
              </a:rPr>
              <a:t>Amanek</a:t>
            </a:r>
            <a:r>
              <a:rPr kumimoji="1" lang="ja-JP" altLang="en-US" sz="2000" dirty="0">
                <a:latin typeface="+mn-ea"/>
                <a:ea typeface="+mn-ea"/>
              </a:rPr>
              <a:t>音声ドライブサポート</a:t>
            </a:r>
            <a:endParaRPr lang="en-US" altLang="ja-JP" sz="2000" dirty="0">
              <a:latin typeface="+mn-ea"/>
              <a:ea typeface="+mn-ea"/>
            </a:endParaRPr>
          </a:p>
          <a:p>
            <a:pPr marL="457189" lvl="1" indent="0">
              <a:buNone/>
            </a:pPr>
            <a:r>
              <a:rPr kumimoji="1" lang="ja-JP" altLang="en-US" sz="2000" dirty="0">
                <a:latin typeface="+mn-ea"/>
                <a:ea typeface="+mn-ea"/>
              </a:rPr>
              <a:t>（</a:t>
            </a:r>
            <a:r>
              <a:rPr lang="en-US" altLang="ja-JP" sz="2000" dirty="0">
                <a:latin typeface="+mn-ea"/>
                <a:ea typeface="+mn-ea"/>
              </a:rPr>
              <a:t>1</a:t>
            </a:r>
            <a:r>
              <a:rPr kumimoji="1" lang="en-US" altLang="ja-JP" sz="2000" dirty="0">
                <a:latin typeface="+mn-ea"/>
                <a:ea typeface="+mn-ea"/>
              </a:rPr>
              <a:t>0-20</a:t>
            </a:r>
            <a:r>
              <a:rPr kumimoji="1" lang="ja-JP" altLang="en-US" sz="2000" dirty="0">
                <a:latin typeface="+mn-ea"/>
                <a:ea typeface="+mn-ea"/>
              </a:rPr>
              <a:t>秒程度のアナウンス）</a:t>
            </a:r>
            <a:endParaRPr kumimoji="1" lang="en-US" altLang="ja-JP" sz="2000" dirty="0">
              <a:latin typeface="+mn-ea"/>
              <a:ea typeface="+mn-ea"/>
            </a:endParaRPr>
          </a:p>
          <a:p>
            <a:pPr lvl="1"/>
            <a:r>
              <a:rPr lang="ja-JP" altLang="en-US" sz="2000" dirty="0">
                <a:latin typeface="+mn-ea"/>
                <a:ea typeface="+mn-ea"/>
              </a:rPr>
              <a:t>ラジオ番組</a:t>
            </a:r>
            <a:endParaRPr lang="en-US" altLang="ja-JP" sz="2000" dirty="0">
              <a:latin typeface="+mn-ea"/>
              <a:ea typeface="+mn-ea"/>
            </a:endParaRPr>
          </a:p>
          <a:p>
            <a:pPr lvl="1"/>
            <a:r>
              <a:rPr kumimoji="1" lang="ja-JP" altLang="en-US" sz="2000" dirty="0">
                <a:latin typeface="+mn-ea"/>
                <a:ea typeface="+mn-ea"/>
              </a:rPr>
              <a:t>楽曲</a:t>
            </a:r>
            <a:endParaRPr kumimoji="1" lang="en-US" altLang="ja-JP" sz="2000" dirty="0">
              <a:latin typeface="+mn-ea"/>
              <a:ea typeface="+mn-ea"/>
            </a:endParaRPr>
          </a:p>
          <a:p>
            <a:pPr marL="0" indent="0">
              <a:buNone/>
            </a:pPr>
            <a:r>
              <a:rPr lang="ja-JP" altLang="en-US" sz="2000" dirty="0">
                <a:latin typeface="+mn-ea"/>
                <a:ea typeface="+mn-ea"/>
              </a:rPr>
              <a:t>●音声ドライブサポート　セリフ例</a:t>
            </a:r>
            <a:endParaRPr kumimoji="1" lang="ja-JP" altLang="en-US" sz="2000" dirty="0">
              <a:latin typeface="+mn-ea"/>
              <a:ea typeface="+mn-ea"/>
            </a:endParaRPr>
          </a:p>
        </p:txBody>
      </p:sp>
      <p:pic>
        <p:nvPicPr>
          <p:cNvPr id="7" name="7-イルミネーション">
            <a:hlinkClick r:id="" action="ppaction://media"/>
            <a:extLst>
              <a:ext uri="{FF2B5EF4-FFF2-40B4-BE49-F238E27FC236}">
                <a16:creationId xmlns:a16="http://schemas.microsoft.com/office/drawing/2014/main" id="{E0D743CD-2768-4F19-8723-D7B82D1569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953793" y="1744510"/>
            <a:ext cx="315426" cy="315426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6F2BFE00-F741-4837-A2E8-0D9970F606E9}"/>
              </a:ext>
            </a:extLst>
          </p:cNvPr>
          <p:cNvSpPr/>
          <p:nvPr/>
        </p:nvSpPr>
        <p:spPr>
          <a:xfrm>
            <a:off x="1214438" y="1050107"/>
            <a:ext cx="6778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400" dirty="0">
                <a:latin typeface="+mn-ea"/>
                <a:hlinkClick r:id="rId9"/>
              </a:rPr>
              <a:t>https://d1x71ryjk5mami.cloudfront.net/AmanekPlayList_1-ukiuki.m3u8</a:t>
            </a:r>
            <a:endParaRPr lang="en-US" altLang="ja-JP" sz="1400" dirty="0">
              <a:latin typeface="+mn-ea"/>
            </a:endParaRPr>
          </a:p>
          <a:p>
            <a:endParaRPr lang="ja-JP" altLang="en-US" sz="1400" dirty="0">
              <a:latin typeface="+mn-ea"/>
            </a:endParaRPr>
          </a:p>
        </p:txBody>
      </p:sp>
      <p:pic>
        <p:nvPicPr>
          <p:cNvPr id="6" name="番組風-交通情報">
            <a:hlinkClick r:id="" action="ppaction://media"/>
            <a:extLst>
              <a:ext uri="{FF2B5EF4-FFF2-40B4-BE49-F238E27FC236}">
                <a16:creationId xmlns:a16="http://schemas.microsoft.com/office/drawing/2014/main" id="{3DFE0C02-FC74-40CA-ADEC-AFFE1C41E23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739697" y="2428279"/>
            <a:ext cx="315427" cy="315427"/>
          </a:xfrm>
          <a:prstGeom prst="rect">
            <a:avLst/>
          </a:prstGeom>
        </p:spPr>
      </p:pic>
      <p:pic>
        <p:nvPicPr>
          <p:cNvPr id="8" name="虹色ペダル">
            <a:hlinkClick r:id="" action="ppaction://media"/>
            <a:extLst>
              <a:ext uri="{FF2B5EF4-FFF2-40B4-BE49-F238E27FC236}">
                <a16:creationId xmlns:a16="http://schemas.microsoft.com/office/drawing/2014/main" id="{E9E79D17-3181-4BDB-812B-1A29D48F037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18855" y="2763729"/>
            <a:ext cx="315427" cy="315427"/>
          </a:xfrm>
          <a:prstGeom prst="rect">
            <a:avLst/>
          </a:prstGeom>
        </p:spPr>
      </p:pic>
      <p:graphicFrame>
        <p:nvGraphicFramePr>
          <p:cNvPr id="9" name="表 8">
            <a:extLst>
              <a:ext uri="{FF2B5EF4-FFF2-40B4-BE49-F238E27FC236}">
                <a16:creationId xmlns:a16="http://schemas.microsoft.com/office/drawing/2014/main" id="{41D0EEE4-B384-4CD1-914B-4368B51BE3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850785"/>
              </p:ext>
            </p:extLst>
          </p:nvPr>
        </p:nvGraphicFramePr>
        <p:xfrm>
          <a:off x="862330" y="3192648"/>
          <a:ext cx="10467340" cy="3433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67340">
                  <a:extLst>
                    <a:ext uri="{9D8B030D-6E8A-4147-A177-3AD203B41FA5}">
                      <a16:colId xmlns:a16="http://schemas.microsoft.com/office/drawing/2014/main" val="1474747674"/>
                    </a:ext>
                  </a:extLst>
                </a:gridCol>
              </a:tblGrid>
              <a:tr h="265582">
                <a:tc>
                  <a:txBody>
                    <a:bodyPr/>
                    <a:lstStyle/>
                    <a:p>
                      <a:pPr algn="l" fontAlgn="t"/>
                      <a:r>
                        <a:rPr lang="ja-JP" altLang="en-US" sz="1600" u="none" strike="noStrike" dirty="0">
                          <a:effectLst/>
                        </a:rPr>
                        <a:t>ウキウキされているのでしょうか、心拍数がいつもより高いようです。</a:t>
                      </a:r>
                      <a:r>
                        <a:rPr lang="en-US" altLang="ja-JP" sz="1600" u="none" strike="noStrike" dirty="0">
                          <a:effectLst/>
                        </a:rPr>
                        <a:t>…</a:t>
                      </a:r>
                      <a:endParaRPr lang="en-US" altLang="ja-JP" sz="1600" b="0" i="0" u="none" strike="noStrike" dirty="0">
                        <a:solidFill>
                          <a:srgbClr val="000000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4222549"/>
                  </a:ext>
                </a:extLst>
              </a:tr>
              <a:tr h="265582">
                <a:tc>
                  <a:txBody>
                    <a:bodyPr/>
                    <a:lstStyle/>
                    <a:p>
                      <a:pPr algn="l" fontAlgn="t"/>
                      <a:r>
                        <a:rPr lang="ja-JP" altLang="en-US" sz="1600" u="none" strike="noStrike" dirty="0">
                          <a:effectLst/>
                        </a:rPr>
                        <a:t>雨のせいでしょうか、目の動きがいつもより多いようです。</a:t>
                      </a:r>
                      <a:r>
                        <a:rPr lang="en-US" altLang="ja-JP" sz="1600" u="none" strike="noStrike" dirty="0">
                          <a:effectLst/>
                        </a:rPr>
                        <a:t>…</a:t>
                      </a:r>
                      <a:endParaRPr lang="en-US" altLang="ja-JP" sz="1600" b="0" i="0" u="none" strike="noStrike" dirty="0">
                        <a:solidFill>
                          <a:srgbClr val="000000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576471"/>
                  </a:ext>
                </a:extLst>
              </a:tr>
              <a:tr h="289773">
                <a:tc>
                  <a:txBody>
                    <a:bodyPr/>
                    <a:lstStyle/>
                    <a:p>
                      <a:pPr algn="l" fontAlgn="t"/>
                      <a:r>
                        <a:rPr lang="ja-JP" altLang="en-US" sz="1600" u="none" strike="noStrike" dirty="0">
                          <a:effectLst/>
                        </a:rPr>
                        <a:t>慣れない雪道のせいでしょうか、ハンドルをいつもより強く握っている緊張状態が</a:t>
                      </a:r>
                      <a:r>
                        <a:rPr lang="en-US" altLang="ja-JP" sz="1600" u="none" strike="noStrike" dirty="0">
                          <a:effectLst/>
                        </a:rPr>
                        <a:t>30</a:t>
                      </a:r>
                      <a:r>
                        <a:rPr lang="ja-JP" altLang="en-US" sz="1600" u="none" strike="noStrike" dirty="0">
                          <a:effectLst/>
                        </a:rPr>
                        <a:t>分以上続いています。</a:t>
                      </a:r>
                      <a:r>
                        <a:rPr lang="en-US" altLang="ja-JP" sz="1600" u="none" strike="noStrike" dirty="0">
                          <a:effectLst/>
                        </a:rPr>
                        <a:t>…</a:t>
                      </a:r>
                      <a:endParaRPr lang="ja-JP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3345047"/>
                  </a:ext>
                </a:extLst>
              </a:tr>
              <a:tr h="516885">
                <a:tc>
                  <a:txBody>
                    <a:bodyPr/>
                    <a:lstStyle/>
                    <a:p>
                      <a:pPr algn="l" fontAlgn="t"/>
                      <a:r>
                        <a:rPr lang="ja-JP" altLang="en-US" sz="1600" u="none" strike="noStrike" dirty="0">
                          <a:effectLst/>
                        </a:rPr>
                        <a:t>いつもよりオーディオのボリュームが大きいですね。</a:t>
                      </a:r>
                      <a:br>
                        <a:rPr lang="ja-JP" altLang="en-US" sz="1600" u="none" strike="noStrike" dirty="0">
                          <a:effectLst/>
                        </a:rPr>
                      </a:br>
                      <a:r>
                        <a:rPr lang="ja-JP" altLang="en-US" sz="1600" u="none" strike="noStrike" dirty="0">
                          <a:effectLst/>
                        </a:rPr>
                        <a:t>もう少し下げないと、救急車やバイクの音が聴こえにくいので危険です。</a:t>
                      </a:r>
                      <a:r>
                        <a:rPr lang="en-US" altLang="ja-JP" sz="1600" u="none" strike="noStrike" dirty="0">
                          <a:effectLst/>
                        </a:rPr>
                        <a:t>…</a:t>
                      </a:r>
                      <a:endParaRPr lang="en-US" altLang="ja-JP" sz="1600" b="0" i="0" u="none" strike="noStrike" dirty="0">
                        <a:solidFill>
                          <a:srgbClr val="000000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8279103"/>
                  </a:ext>
                </a:extLst>
              </a:tr>
              <a:tr h="265582">
                <a:tc>
                  <a:txBody>
                    <a:bodyPr/>
                    <a:lstStyle/>
                    <a:p>
                      <a:pPr algn="l" fontAlgn="t"/>
                      <a:r>
                        <a:rPr lang="ja-JP" altLang="en-US" sz="1600" u="none" strike="noStrike">
                          <a:effectLst/>
                        </a:rPr>
                        <a:t>トンネルに入り、視界が狭くなりました。あらためてミラーで左右、後ろを確認しましょう。</a:t>
                      </a:r>
                      <a:r>
                        <a:rPr lang="en-US" altLang="ja-JP" sz="1600" u="none" strike="noStrike">
                          <a:effectLst/>
                        </a:rPr>
                        <a:t>…</a:t>
                      </a:r>
                      <a:endParaRPr lang="en-US" altLang="ja-JP" sz="1600" b="0" i="0" u="none" strike="noStrike">
                        <a:solidFill>
                          <a:srgbClr val="000000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2967285"/>
                  </a:ext>
                </a:extLst>
              </a:tr>
              <a:tr h="516885">
                <a:tc>
                  <a:txBody>
                    <a:bodyPr/>
                    <a:lstStyle/>
                    <a:p>
                      <a:pPr algn="l" fontAlgn="t"/>
                      <a:r>
                        <a:rPr lang="ja-JP" altLang="en-US" sz="1600" u="none" strike="noStrike">
                          <a:effectLst/>
                        </a:rPr>
                        <a:t>居眠り運転の兆候が見られます。居眠り運転の兆候が見られます！！</a:t>
                      </a:r>
                      <a:br>
                        <a:rPr lang="ja-JP" altLang="en-US" sz="1600" u="none" strike="noStrike">
                          <a:effectLst/>
                        </a:rPr>
                      </a:br>
                      <a:r>
                        <a:rPr lang="en-US" altLang="ja-JP" sz="1600" u="none" strike="noStrike">
                          <a:effectLst/>
                        </a:rPr>
                        <a:t>2</a:t>
                      </a:r>
                      <a:r>
                        <a:rPr lang="ja-JP" altLang="en-US" sz="1600" u="none" strike="noStrike">
                          <a:effectLst/>
                        </a:rPr>
                        <a:t>キロ先の路肩は停車が可能ですので、必ず休憩してください。</a:t>
                      </a:r>
                      <a:r>
                        <a:rPr lang="en-US" altLang="ja-JP" sz="1600" u="none" strike="noStrike">
                          <a:effectLst/>
                        </a:rPr>
                        <a:t>…</a:t>
                      </a:r>
                      <a:endParaRPr lang="en-US" altLang="ja-JP" sz="1600" b="0" i="0" u="none" strike="noStrike">
                        <a:solidFill>
                          <a:srgbClr val="000000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7166145"/>
                  </a:ext>
                </a:extLst>
              </a:tr>
              <a:tr h="265582">
                <a:tc>
                  <a:txBody>
                    <a:bodyPr/>
                    <a:lstStyle/>
                    <a:p>
                      <a:pPr algn="l" fontAlgn="t"/>
                      <a:r>
                        <a:rPr lang="ja-JP" altLang="en-US" sz="1600" u="none" strike="noStrike">
                          <a:effectLst/>
                        </a:rPr>
                        <a:t>イルミネーションが奇麗な道路ですが、小さなよそ見が続いている危険運転状態です。</a:t>
                      </a:r>
                      <a:r>
                        <a:rPr lang="en-US" altLang="ja-JP" sz="1600" u="none" strike="noStrike">
                          <a:effectLst/>
                        </a:rPr>
                        <a:t>…</a:t>
                      </a:r>
                      <a:endParaRPr lang="en-US" altLang="ja-JP" sz="1600" b="0" i="0" u="none" strike="noStrike">
                        <a:solidFill>
                          <a:srgbClr val="000000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2441808"/>
                  </a:ext>
                </a:extLst>
              </a:tr>
              <a:tr h="265582">
                <a:tc>
                  <a:txBody>
                    <a:bodyPr/>
                    <a:lstStyle/>
                    <a:p>
                      <a:pPr algn="l" fontAlgn="t"/>
                      <a:r>
                        <a:rPr lang="ja-JP" altLang="en-US" sz="1600" u="none" strike="noStrike" dirty="0">
                          <a:effectLst/>
                        </a:rPr>
                        <a:t>ここからは、イルミネーションにあわせて、ロマンティックなジャズをお届けします</a:t>
                      </a:r>
                      <a:r>
                        <a:rPr lang="en-US" altLang="ja-JP" sz="1600" u="none" strike="noStrike" dirty="0">
                          <a:effectLst/>
                        </a:rPr>
                        <a:t>…</a:t>
                      </a:r>
                      <a:endParaRPr lang="en-US" altLang="ja-JP" sz="1600" b="0" i="0" u="none" strike="noStrike" dirty="0">
                        <a:solidFill>
                          <a:srgbClr val="000000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2626002"/>
                  </a:ext>
                </a:extLst>
              </a:tr>
              <a:tr h="265582">
                <a:tc>
                  <a:txBody>
                    <a:bodyPr/>
                    <a:lstStyle/>
                    <a:p>
                      <a:pPr algn="l" fontAlgn="t"/>
                      <a:r>
                        <a:rPr lang="ja-JP" altLang="en-US" sz="1600" u="none" strike="noStrike">
                          <a:effectLst/>
                        </a:rPr>
                        <a:t>雨が降っている中で、呼吸が若干早く、ナビを見る回数も多いようです。</a:t>
                      </a:r>
                      <a:r>
                        <a:rPr lang="en-US" altLang="ja-JP" sz="1600" u="none" strike="noStrike">
                          <a:effectLst/>
                        </a:rPr>
                        <a:t>…</a:t>
                      </a:r>
                      <a:endParaRPr lang="en-US" altLang="ja-JP" sz="1600" b="0" i="0" u="none" strike="noStrike">
                        <a:solidFill>
                          <a:srgbClr val="000000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056342"/>
                  </a:ext>
                </a:extLst>
              </a:tr>
              <a:tr h="516885">
                <a:tc>
                  <a:txBody>
                    <a:bodyPr/>
                    <a:lstStyle/>
                    <a:p>
                      <a:pPr algn="l" fontAlgn="t"/>
                      <a:r>
                        <a:rPr lang="ja-JP" altLang="en-US" sz="1600" u="none" strike="noStrike" dirty="0">
                          <a:effectLst/>
                        </a:rPr>
                        <a:t>ゆっくりとした始動といつもより早めのブレーキと、荒天の模範運転ですね！</a:t>
                      </a:r>
                      <a:br>
                        <a:rPr lang="ja-JP" altLang="en-US" sz="1600" u="none" strike="noStrike" dirty="0">
                          <a:effectLst/>
                        </a:rPr>
                      </a:br>
                      <a:r>
                        <a:rPr lang="ja-JP" altLang="en-US" sz="1600" u="none" strike="noStrike" dirty="0">
                          <a:effectLst/>
                        </a:rPr>
                        <a:t>模範運転を目的地まで続けると、アマネガソリンの割引クーポンがプレゼントされます。</a:t>
                      </a:r>
                      <a:endParaRPr lang="ja-JP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3093667"/>
                  </a:ext>
                </a:extLst>
              </a:tr>
            </a:tbl>
          </a:graphicData>
        </a:graphic>
      </p:graphicFrame>
      <p:sp>
        <p:nvSpPr>
          <p:cNvPr id="12" name="Rectangle 2">
            <a:extLst>
              <a:ext uri="{FF2B5EF4-FFF2-40B4-BE49-F238E27FC236}">
                <a16:creationId xmlns:a16="http://schemas.microsoft.com/office/drawing/2014/main" id="{FA7052C3-DAA5-4312-9584-2FB5B5A9F2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0878"/>
            <a:ext cx="21352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ja-JP" altLang="ja-JP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C62A78D-3F6E-49A5-A197-19E245FFDAA6}"/>
              </a:ext>
            </a:extLst>
          </p:cNvPr>
          <p:cNvSpPr txBox="1"/>
          <p:nvPr/>
        </p:nvSpPr>
        <p:spPr>
          <a:xfrm>
            <a:off x="7157774" y="420766"/>
            <a:ext cx="4279621" cy="40011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0" lang="ja-JP" altLang="ja-JP" sz="2000" b="1" dirty="0">
                <a:solidFill>
                  <a:srgbClr val="FF0000"/>
                </a:solidFill>
                <a:latin typeface="Arial Unicode MS" panose="020B0604020202020204" pitchFamily="50" charset="-128"/>
              </a:rPr>
              <a:t>ドライブシーンに応じた放送が可能</a:t>
            </a:r>
            <a:endParaRPr kumimoji="1" lang="ja-JP" alt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角丸四角形 13"/>
          <p:cNvSpPr/>
          <p:nvPr/>
        </p:nvSpPr>
        <p:spPr>
          <a:xfrm>
            <a:off x="8504711" y="1094829"/>
            <a:ext cx="1543627" cy="1736672"/>
          </a:xfrm>
          <a:prstGeom prst="roundRect">
            <a:avLst>
              <a:gd name="adj" fmla="val 8601"/>
            </a:avLst>
          </a:prstGeom>
          <a:solidFill>
            <a:schemeClr val="bg1"/>
          </a:solidFill>
          <a:ln w="28575">
            <a:solidFill>
              <a:srgbClr val="FFC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 b="1">
              <a:solidFill>
                <a:schemeClr val="bg1"/>
              </a:solidFill>
              <a:latin typeface="+mn-ea"/>
              <a:cs typeface="HGPGothicE" charset="-128"/>
            </a:endParaRPr>
          </a:p>
        </p:txBody>
      </p:sp>
      <p:sp>
        <p:nvSpPr>
          <p:cNvPr id="15" name="円柱 14"/>
          <p:cNvSpPr/>
          <p:nvPr/>
        </p:nvSpPr>
        <p:spPr>
          <a:xfrm>
            <a:off x="8577771" y="2070389"/>
            <a:ext cx="1355051" cy="693340"/>
          </a:xfrm>
          <a:prstGeom prst="ca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b="1" dirty="0">
              <a:solidFill>
                <a:schemeClr val="bg1"/>
              </a:solidFill>
              <a:latin typeface="+mn-ea"/>
              <a:cs typeface="HGPGothicE" charset="-128"/>
            </a:endParaRPr>
          </a:p>
        </p:txBody>
      </p:sp>
      <p:sp>
        <p:nvSpPr>
          <p:cNvPr id="16" name="正方形/長方形 15"/>
          <p:cNvSpPr/>
          <p:nvPr/>
        </p:nvSpPr>
        <p:spPr>
          <a:xfrm>
            <a:off x="8619378" y="2185378"/>
            <a:ext cx="11912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1600" b="1" dirty="0" err="1">
                <a:solidFill>
                  <a:schemeClr val="bg1"/>
                </a:solidFill>
                <a:latin typeface="+mn-ea"/>
                <a:cs typeface="HGPGothicE" charset="-128"/>
              </a:rPr>
              <a:t>Amanek</a:t>
            </a:r>
            <a:endParaRPr lang="en-US" altLang="ja-JP" sz="1600" b="1" dirty="0">
              <a:solidFill>
                <a:schemeClr val="bg1"/>
              </a:solidFill>
              <a:latin typeface="+mn-ea"/>
              <a:cs typeface="HGPGothicE" charset="-128"/>
            </a:endParaRPr>
          </a:p>
          <a:p>
            <a:pPr algn="ctr"/>
            <a:r>
              <a:rPr lang="ja-JP" altLang="en-US" sz="1600" b="1" dirty="0">
                <a:solidFill>
                  <a:schemeClr val="bg1"/>
                </a:solidFill>
                <a:latin typeface="+mn-ea"/>
                <a:cs typeface="HGPGothicE" charset="-128"/>
              </a:rPr>
              <a:t>サーバ</a:t>
            </a:r>
            <a:endParaRPr lang="en-US" altLang="ja-JP" sz="1600" b="1" dirty="0">
              <a:solidFill>
                <a:schemeClr val="bg1"/>
              </a:solidFill>
              <a:latin typeface="+mn-ea"/>
              <a:cs typeface="HGPGothicE" charset="-128"/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8619378" y="911103"/>
            <a:ext cx="1191205" cy="276999"/>
          </a:xfrm>
          <a:prstGeom prst="rect">
            <a:avLst/>
          </a:prstGeom>
          <a:solidFill>
            <a:srgbClr val="000090"/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1200" b="1" dirty="0">
                <a:solidFill>
                  <a:schemeClr val="bg1"/>
                </a:solidFill>
                <a:latin typeface="+mn-ea"/>
                <a:cs typeface="HGPGothicE" charset="-128"/>
              </a:rPr>
              <a:t>Amanek</a:t>
            </a:r>
            <a:r>
              <a:rPr lang="ja-JP" altLang="en-US" sz="1200" b="1" dirty="0">
                <a:solidFill>
                  <a:schemeClr val="bg1"/>
                </a:solidFill>
                <a:latin typeface="+mn-ea"/>
                <a:cs typeface="HGPGothicE" charset="-128"/>
              </a:rPr>
              <a:t>放送</a:t>
            </a:r>
          </a:p>
        </p:txBody>
      </p:sp>
      <p:pic>
        <p:nvPicPr>
          <p:cNvPr id="18" name="図 17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553479" y="1249301"/>
            <a:ext cx="1403165" cy="778884"/>
          </a:xfrm>
          <a:prstGeom prst="rect">
            <a:avLst/>
          </a:prstGeom>
        </p:spPr>
      </p:pic>
      <p:pic>
        <p:nvPicPr>
          <p:cNvPr id="22" name="Picture 5"/>
          <p:cNvPicPr>
            <a:picLocks noChangeAspect="1" noChangeArrowheads="1"/>
          </p:cNvPicPr>
          <p:nvPr/>
        </p:nvPicPr>
        <p:blipFill rotWithShape="1"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15" r="9385"/>
          <a:stretch/>
        </p:blipFill>
        <p:spPr bwMode="auto">
          <a:xfrm>
            <a:off x="10076914" y="1826484"/>
            <a:ext cx="2087394" cy="799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24" name="図 23"/>
          <p:cNvPicPr>
            <a:picLocks noChangeAspect="1"/>
          </p:cNvPicPr>
          <p:nvPr/>
        </p:nvPicPr>
        <p:blipFill rotWithShape="1"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120" t="16083" r="30626" b="64005"/>
          <a:stretch/>
        </p:blipFill>
        <p:spPr>
          <a:xfrm>
            <a:off x="11585124" y="1311717"/>
            <a:ext cx="418720" cy="333100"/>
          </a:xfrm>
          <a:prstGeom prst="rect">
            <a:avLst/>
          </a:prstGeom>
        </p:spPr>
      </p:pic>
      <p:pic>
        <p:nvPicPr>
          <p:cNvPr id="25" name="図 24"/>
          <p:cNvPicPr>
            <a:picLocks noChangeAspect="1"/>
          </p:cNvPicPr>
          <p:nvPr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824" t="15866" r="28001" b="64005"/>
          <a:stretch/>
        </p:blipFill>
        <p:spPr>
          <a:xfrm>
            <a:off x="11100847" y="1311717"/>
            <a:ext cx="424976" cy="357092"/>
          </a:xfrm>
          <a:prstGeom prst="rect">
            <a:avLst/>
          </a:prstGeom>
        </p:spPr>
      </p:pic>
      <p:pic>
        <p:nvPicPr>
          <p:cNvPr id="26" name="図 25"/>
          <p:cNvPicPr>
            <a:picLocks noChangeAspect="1"/>
          </p:cNvPicPr>
          <p:nvPr/>
        </p:nvPicPr>
        <p:blipFill rotWithShape="1"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158" t="16083" r="35715" b="65209"/>
          <a:stretch/>
        </p:blipFill>
        <p:spPr>
          <a:xfrm>
            <a:off x="10616570" y="1294873"/>
            <a:ext cx="385405" cy="390706"/>
          </a:xfrm>
          <a:prstGeom prst="rect">
            <a:avLst/>
          </a:prstGeom>
        </p:spPr>
      </p:pic>
      <p:sp>
        <p:nvSpPr>
          <p:cNvPr id="27" name="円柱 26"/>
          <p:cNvSpPr/>
          <p:nvPr/>
        </p:nvSpPr>
        <p:spPr>
          <a:xfrm>
            <a:off x="6819497" y="1354976"/>
            <a:ext cx="1321207" cy="672549"/>
          </a:xfrm>
          <a:prstGeom prst="can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 b="1" dirty="0">
                <a:solidFill>
                  <a:schemeClr val="bg1"/>
                </a:solidFill>
                <a:latin typeface="+mn-ea"/>
                <a:cs typeface="HGPGothicE" charset="-128"/>
              </a:rPr>
              <a:t>走行データ</a:t>
            </a:r>
          </a:p>
        </p:txBody>
      </p:sp>
      <p:sp>
        <p:nvSpPr>
          <p:cNvPr id="28" name="円柱 27"/>
          <p:cNvSpPr/>
          <p:nvPr/>
        </p:nvSpPr>
        <p:spPr>
          <a:xfrm>
            <a:off x="6829425" y="2044050"/>
            <a:ext cx="1321207" cy="672549"/>
          </a:xfrm>
          <a:prstGeom prst="can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 b="1" dirty="0">
                <a:solidFill>
                  <a:schemeClr val="bg1"/>
                </a:solidFill>
                <a:latin typeface="+mn-ea"/>
                <a:cs typeface="HGPGothicE" charset="-128"/>
              </a:rPr>
              <a:t>生体データ</a:t>
            </a:r>
          </a:p>
        </p:txBody>
      </p:sp>
      <p:cxnSp>
        <p:nvCxnSpPr>
          <p:cNvPr id="11" name="カギ線コネクタ 10"/>
          <p:cNvCxnSpPr>
            <a:stCxn id="27" idx="4"/>
            <a:endCxn id="14" idx="1"/>
          </p:cNvCxnSpPr>
          <p:nvPr/>
        </p:nvCxnSpPr>
        <p:spPr>
          <a:xfrm>
            <a:off x="8140704" y="1691251"/>
            <a:ext cx="364007" cy="271914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カギ線コネクタ 30"/>
          <p:cNvCxnSpPr>
            <a:stCxn id="28" idx="4"/>
            <a:endCxn id="14" idx="1"/>
          </p:cNvCxnSpPr>
          <p:nvPr/>
        </p:nvCxnSpPr>
        <p:spPr>
          <a:xfrm flipV="1">
            <a:off x="8150632" y="1963165"/>
            <a:ext cx="354079" cy="417160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980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23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734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95455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10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フリーフォーム: 図形 17">
            <a:extLst>
              <a:ext uri="{FF2B5EF4-FFF2-40B4-BE49-F238E27FC236}">
                <a16:creationId xmlns:a16="http://schemas.microsoft.com/office/drawing/2014/main" id="{45C6E499-C24B-44C7-9EEC-700A272EBAEF}"/>
              </a:ext>
            </a:extLst>
          </p:cNvPr>
          <p:cNvSpPr/>
          <p:nvPr/>
        </p:nvSpPr>
        <p:spPr>
          <a:xfrm rot="21095706">
            <a:off x="6671233" y="1841272"/>
            <a:ext cx="4948518" cy="1828800"/>
          </a:xfrm>
          <a:custGeom>
            <a:avLst/>
            <a:gdLst>
              <a:gd name="connsiteX0" fmla="*/ 0 w 4948518"/>
              <a:gd name="connsiteY0" fmla="*/ 1828800 h 1828800"/>
              <a:gd name="connsiteX1" fmla="*/ 412377 w 4948518"/>
              <a:gd name="connsiteY1" fmla="*/ 1344706 h 1828800"/>
              <a:gd name="connsiteX2" fmla="*/ 1111624 w 4948518"/>
              <a:gd name="connsiteY2" fmla="*/ 896471 h 1828800"/>
              <a:gd name="connsiteX3" fmla="*/ 2277035 w 4948518"/>
              <a:gd name="connsiteY3" fmla="*/ 842683 h 1828800"/>
              <a:gd name="connsiteX4" fmla="*/ 2958353 w 4948518"/>
              <a:gd name="connsiteY4" fmla="*/ 1075765 h 1828800"/>
              <a:gd name="connsiteX5" fmla="*/ 3765177 w 4948518"/>
              <a:gd name="connsiteY5" fmla="*/ 1290918 h 1828800"/>
              <a:gd name="connsiteX6" fmla="*/ 4464424 w 4948518"/>
              <a:gd name="connsiteY6" fmla="*/ 1183341 h 1828800"/>
              <a:gd name="connsiteX7" fmla="*/ 4840941 w 4948518"/>
              <a:gd name="connsiteY7" fmla="*/ 555812 h 1828800"/>
              <a:gd name="connsiteX8" fmla="*/ 4948518 w 4948518"/>
              <a:gd name="connsiteY8" fmla="*/ 0 h 1828800"/>
              <a:gd name="connsiteX9" fmla="*/ 4948518 w 4948518"/>
              <a:gd name="connsiteY9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948518" h="1828800">
                <a:moveTo>
                  <a:pt x="0" y="1828800"/>
                </a:moveTo>
                <a:cubicBezTo>
                  <a:pt x="113553" y="1664447"/>
                  <a:pt x="227106" y="1500094"/>
                  <a:pt x="412377" y="1344706"/>
                </a:cubicBezTo>
                <a:cubicBezTo>
                  <a:pt x="597648" y="1189318"/>
                  <a:pt x="800848" y="980142"/>
                  <a:pt x="1111624" y="896471"/>
                </a:cubicBezTo>
                <a:cubicBezTo>
                  <a:pt x="1422400" y="812800"/>
                  <a:pt x="1969247" y="812801"/>
                  <a:pt x="2277035" y="842683"/>
                </a:cubicBezTo>
                <a:cubicBezTo>
                  <a:pt x="2584823" y="872565"/>
                  <a:pt x="2710329" y="1001059"/>
                  <a:pt x="2958353" y="1075765"/>
                </a:cubicBezTo>
                <a:cubicBezTo>
                  <a:pt x="3206377" y="1150471"/>
                  <a:pt x="3514165" y="1272989"/>
                  <a:pt x="3765177" y="1290918"/>
                </a:cubicBezTo>
                <a:cubicBezTo>
                  <a:pt x="4016189" y="1308847"/>
                  <a:pt x="4285130" y="1305859"/>
                  <a:pt x="4464424" y="1183341"/>
                </a:cubicBezTo>
                <a:cubicBezTo>
                  <a:pt x="4643718" y="1060823"/>
                  <a:pt x="4760259" y="753035"/>
                  <a:pt x="4840941" y="555812"/>
                </a:cubicBezTo>
                <a:cubicBezTo>
                  <a:pt x="4921623" y="358589"/>
                  <a:pt x="4948518" y="0"/>
                  <a:pt x="4948518" y="0"/>
                </a:cubicBezTo>
                <a:lnTo>
                  <a:pt x="4948518" y="0"/>
                </a:lnTo>
              </a:path>
            </a:pathLst>
          </a:custGeom>
          <a:noFill/>
          <a:ln w="7620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72EDF956-4FA4-42C9-A6A2-3A3DCB3EF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890" y="2384012"/>
            <a:ext cx="2272343" cy="1702064"/>
          </a:xfrm>
          <a:prstGeom prst="rect">
            <a:avLst/>
          </a:prstGeo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AAAD00F-FACE-4901-A2F4-AA896A30A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88118-7A12-4E52-908A-D470C5700973}" type="slidenum">
              <a:rPr lang="ja-JP" altLang="en-US" smtClean="0"/>
              <a:pPr/>
              <a:t>3</a:t>
            </a:fld>
            <a:endParaRPr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AA35A0A-2B2E-4247-81DD-031E9B456B0F}"/>
              </a:ext>
            </a:extLst>
          </p:cNvPr>
          <p:cNvSpPr txBox="1"/>
          <p:nvPr/>
        </p:nvSpPr>
        <p:spPr>
          <a:xfrm>
            <a:off x="2730206" y="333555"/>
            <a:ext cx="6531526" cy="714038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ja-JP" altLang="en-US" sz="3200" b="1" dirty="0">
                <a:solidFill>
                  <a:srgbClr val="404040"/>
                </a:solidFill>
                <a:latin typeface="メイリオ"/>
                <a:ea typeface="メイリオ"/>
                <a:cs typeface="メイリオ"/>
              </a:rPr>
              <a:t>「</a:t>
            </a:r>
            <a:r>
              <a:rPr lang="en-US" altLang="ja-JP" sz="3200" b="1" dirty="0">
                <a:solidFill>
                  <a:srgbClr val="404040"/>
                </a:solidFill>
                <a:latin typeface="メイリオ"/>
                <a:ea typeface="メイリオ"/>
                <a:cs typeface="メイリオ"/>
              </a:rPr>
              <a:t>Amanek</a:t>
            </a:r>
            <a:r>
              <a:rPr lang="ja-JP" altLang="en-US" sz="3200" b="1" dirty="0">
                <a:solidFill>
                  <a:srgbClr val="404040"/>
                </a:solidFill>
                <a:latin typeface="メイリオ"/>
                <a:ea typeface="メイリオ"/>
                <a:cs typeface="メイリオ"/>
              </a:rPr>
              <a:t>デジタルラジオ放送」</a:t>
            </a:r>
            <a:endParaRPr lang="en-US" altLang="ja-JP" sz="3200" b="1" dirty="0">
              <a:solidFill>
                <a:srgbClr val="404040"/>
              </a:solidFill>
              <a:latin typeface="メイリオ"/>
              <a:ea typeface="メイリオ"/>
              <a:cs typeface="メイリオ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D720B95-5CEB-4773-BC4F-331F6361D13C}"/>
              </a:ext>
            </a:extLst>
          </p:cNvPr>
          <p:cNvSpPr/>
          <p:nvPr/>
        </p:nvSpPr>
        <p:spPr>
          <a:xfrm>
            <a:off x="5995969" y="6316698"/>
            <a:ext cx="2304922" cy="415494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r>
              <a:rPr lang="en-US" altLang="ja-JP" sz="1900" u="sng" dirty="0">
                <a:solidFill>
                  <a:srgbClr val="0000FF"/>
                </a:solidFill>
              </a:rPr>
              <a:t>http://</a:t>
            </a:r>
            <a:r>
              <a:rPr lang="en-US" altLang="ja-JP" sz="1900" u="sng" dirty="0" err="1">
                <a:solidFill>
                  <a:srgbClr val="0000FF"/>
                </a:solidFill>
              </a:rPr>
              <a:t>amanek.co.jp</a:t>
            </a:r>
            <a:endParaRPr lang="ja-JP" altLang="en-US" sz="1900" u="sng" dirty="0">
              <a:solidFill>
                <a:srgbClr val="0000FF"/>
              </a:solidFill>
            </a:endParaRPr>
          </a:p>
        </p:txBody>
      </p:sp>
      <p:sp>
        <p:nvSpPr>
          <p:cNvPr id="10" name="サブタイトル 5">
            <a:extLst>
              <a:ext uri="{FF2B5EF4-FFF2-40B4-BE49-F238E27FC236}">
                <a16:creationId xmlns:a16="http://schemas.microsoft.com/office/drawing/2014/main" id="{5B39DE28-E980-4781-AA94-F4D4EF4D6B7D}"/>
              </a:ext>
            </a:extLst>
          </p:cNvPr>
          <p:cNvSpPr txBox="1">
            <a:spLocks/>
          </p:cNvSpPr>
          <p:nvPr/>
        </p:nvSpPr>
        <p:spPr>
          <a:xfrm>
            <a:off x="185036" y="6367866"/>
            <a:ext cx="9144000" cy="490134"/>
          </a:xfrm>
          <a:prstGeom prst="rect">
            <a:avLst/>
          </a:prstGeom>
        </p:spPr>
        <p:txBody>
          <a:bodyPr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株式会社アマネク・テレマティクスデザイン</a:t>
            </a:r>
          </a:p>
        </p:txBody>
      </p:sp>
      <p:grpSp>
        <p:nvGrpSpPr>
          <p:cNvPr id="7" name="図形グループ 9">
            <a:extLst>
              <a:ext uri="{FF2B5EF4-FFF2-40B4-BE49-F238E27FC236}">
                <a16:creationId xmlns:a16="http://schemas.microsoft.com/office/drawing/2014/main" id="{4583CBF1-A51D-42C4-B064-B560B4ADA433}"/>
              </a:ext>
            </a:extLst>
          </p:cNvPr>
          <p:cNvGrpSpPr/>
          <p:nvPr/>
        </p:nvGrpSpPr>
        <p:grpSpPr>
          <a:xfrm>
            <a:off x="541745" y="1267121"/>
            <a:ext cx="4464835" cy="3038203"/>
            <a:chOff x="2212161" y="2623101"/>
            <a:chExt cx="5015537" cy="3010687"/>
          </a:xfrm>
        </p:grpSpPr>
        <p:pic>
          <p:nvPicPr>
            <p:cNvPr id="8" name="図 7" descr="amanekランディングページデザイン2017-02-17_001.png">
              <a:extLst>
                <a:ext uri="{FF2B5EF4-FFF2-40B4-BE49-F238E27FC236}">
                  <a16:creationId xmlns:a16="http://schemas.microsoft.com/office/drawing/2014/main" id="{CB54CC15-3D91-438F-8A56-BE429F3B3D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212161" y="2623101"/>
              <a:ext cx="5015537" cy="3010687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FC86287C-7642-4565-B436-DF04A2161ED2}"/>
                </a:ext>
              </a:extLst>
            </p:cNvPr>
            <p:cNvSpPr/>
            <p:nvPr/>
          </p:nvSpPr>
          <p:spPr>
            <a:xfrm>
              <a:off x="5796136" y="4823340"/>
              <a:ext cx="914400" cy="21602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3C56E42-A77C-4911-B0CA-E7EA23B9D5CB}"/>
              </a:ext>
            </a:extLst>
          </p:cNvPr>
          <p:cNvSpPr txBox="1"/>
          <p:nvPr/>
        </p:nvSpPr>
        <p:spPr>
          <a:xfrm>
            <a:off x="7148430" y="1211063"/>
            <a:ext cx="1785098" cy="566305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ja-JP" altLang="en-US" sz="2400" b="1" u="sng" dirty="0">
                <a:solidFill>
                  <a:srgbClr val="0000FF"/>
                </a:solidFill>
                <a:latin typeface="メイリオ"/>
                <a:ea typeface="メイリオ"/>
                <a:cs typeface="メイリオ"/>
              </a:rPr>
              <a:t>利　用　例</a:t>
            </a:r>
            <a:endParaRPr lang="en-US" altLang="ja-JP" sz="2400" b="1" u="sng" dirty="0">
              <a:solidFill>
                <a:srgbClr val="0000FF"/>
              </a:solidFill>
              <a:latin typeface="メイリオ"/>
              <a:ea typeface="メイリオ"/>
              <a:cs typeface="メイリオ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5F05C23-1891-49A0-9585-EA3D04EE7939}"/>
              </a:ext>
            </a:extLst>
          </p:cNvPr>
          <p:cNvSpPr txBox="1"/>
          <p:nvPr/>
        </p:nvSpPr>
        <p:spPr>
          <a:xfrm>
            <a:off x="420438" y="4528343"/>
            <a:ext cx="11682912" cy="1528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■ </a:t>
            </a:r>
            <a:r>
              <a:rPr kumimoji="1"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一般放送のラジオコンテンツを提供します。（</a:t>
            </a:r>
            <a:r>
              <a:rPr kumimoji="1"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3</a:t>
            </a:r>
            <a:r>
              <a:rPr kumimoji="1"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分～</a:t>
            </a:r>
            <a:r>
              <a:rPr kumimoji="1"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5</a:t>
            </a:r>
            <a:r>
              <a:rPr kumimoji="1"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分、</a:t>
            </a:r>
            <a:r>
              <a:rPr kumimoji="1"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3</a:t>
            </a:r>
            <a:r>
              <a:rPr kumimoji="1"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種類）</a:t>
            </a:r>
            <a:endParaRPr kumimoji="1"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FF"/>
              </a:highlight>
            </a:endParaRPr>
          </a:p>
          <a:p>
            <a:pPr>
              <a:lnSpc>
                <a:spcPts val="2800"/>
              </a:lnSpc>
            </a:pPr>
            <a:r>
              <a:rPr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■ コンテキストに応じた、特別なラジオコンテンツを提供します。（</a:t>
            </a:r>
            <a:r>
              <a:rPr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15</a:t>
            </a:r>
            <a:r>
              <a:rPr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秒～</a:t>
            </a:r>
            <a:r>
              <a:rPr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30</a:t>
            </a:r>
            <a:r>
              <a:rPr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秒、</a:t>
            </a:r>
            <a:r>
              <a:rPr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20</a:t>
            </a:r>
            <a:r>
              <a:rPr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種類）</a:t>
            </a:r>
            <a:endParaRPr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FF"/>
              </a:highlight>
            </a:endParaRPr>
          </a:p>
          <a:p>
            <a:pPr marL="355600" indent="-355600">
              <a:lnSpc>
                <a:spcPts val="2800"/>
              </a:lnSpc>
            </a:pPr>
            <a:r>
              <a:rPr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★ 走行シーンやその他のトリガーにより、ラジオ放送のコンテンツを切り替えることができます。</a:t>
            </a:r>
            <a:endParaRPr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FF"/>
              </a:highlight>
            </a:endParaRPr>
          </a:p>
          <a:p>
            <a:pPr marL="355600" indent="-355600">
              <a:lnSpc>
                <a:spcPts val="2800"/>
              </a:lnSpc>
            </a:pPr>
            <a:r>
              <a:rPr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　 コンテンツへのアクセス情報は、</a:t>
            </a:r>
            <a:r>
              <a:rPr lang="en-US" altLang="ja-JP" sz="2000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github</a:t>
            </a:r>
            <a:r>
              <a:rPr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/slack</a:t>
            </a:r>
            <a:r>
              <a:rPr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</a:rPr>
              <a:t>をご覧ください。</a:t>
            </a:r>
            <a:endParaRPr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FF"/>
              </a:highlight>
            </a:endParaRPr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68582AF5-9A90-45A2-BE50-8EC71668FF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3097" y="2966957"/>
            <a:ext cx="1326690" cy="1326690"/>
          </a:xfrm>
          <a:prstGeom prst="rect">
            <a:avLst/>
          </a:prstGeom>
        </p:spPr>
      </p:pic>
      <p:sp>
        <p:nvSpPr>
          <p:cNvPr id="15" name="吹き出し: 円形 14">
            <a:extLst>
              <a:ext uri="{FF2B5EF4-FFF2-40B4-BE49-F238E27FC236}">
                <a16:creationId xmlns:a16="http://schemas.microsoft.com/office/drawing/2014/main" id="{66BEB303-35B8-46B7-B5ED-276A2880C223}"/>
              </a:ext>
            </a:extLst>
          </p:cNvPr>
          <p:cNvSpPr/>
          <p:nvPr/>
        </p:nvSpPr>
        <p:spPr>
          <a:xfrm>
            <a:off x="6028903" y="2073313"/>
            <a:ext cx="2027582" cy="973112"/>
          </a:xfrm>
          <a:prstGeom prst="wedgeEllipseCallout">
            <a:avLst>
              <a:gd name="adj1" fmla="val 65786"/>
              <a:gd name="adj2" fmla="val 614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0" rtlCol="0" anchor="ctr"/>
          <a:lstStyle/>
          <a:p>
            <a:pPr algn="ctr"/>
            <a:r>
              <a:rPr lang="ja-JP" altLang="en-US" sz="1100" dirty="0"/>
              <a:t>ここからは、イルミネーションにあわせて、ロマンティックなジャズをお届けします</a:t>
            </a:r>
            <a:r>
              <a:rPr lang="en-US" altLang="ja-JP" sz="1100" dirty="0"/>
              <a:t>…</a:t>
            </a:r>
          </a:p>
          <a:p>
            <a:pPr algn="ctr"/>
            <a:endParaRPr kumimoji="1" lang="ja-JP" altLang="en-US" sz="1100" dirty="0"/>
          </a:p>
        </p:txBody>
      </p:sp>
      <p:pic>
        <p:nvPicPr>
          <p:cNvPr id="19" name="図 18">
            <a:extLst>
              <a:ext uri="{FF2B5EF4-FFF2-40B4-BE49-F238E27FC236}">
                <a16:creationId xmlns:a16="http://schemas.microsoft.com/office/drawing/2014/main" id="{0054C225-7B38-40B7-86C2-860A671D42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422360">
            <a:off x="10852351" y="2925663"/>
            <a:ext cx="1209542" cy="456057"/>
          </a:xfrm>
          <a:prstGeom prst="rect">
            <a:avLst/>
          </a:prstGeom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3D0D2FDA-83D6-4EBF-8C29-AB91F629EB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2786" y="3185559"/>
            <a:ext cx="587397" cy="1089355"/>
          </a:xfrm>
          <a:prstGeom prst="rect">
            <a:avLst/>
          </a:prstGeom>
        </p:spPr>
      </p:pic>
      <p:pic>
        <p:nvPicPr>
          <p:cNvPr id="22" name="図 21">
            <a:extLst>
              <a:ext uri="{FF2B5EF4-FFF2-40B4-BE49-F238E27FC236}">
                <a16:creationId xmlns:a16="http://schemas.microsoft.com/office/drawing/2014/main" id="{2EFC5850-FB7F-4A94-9378-5F391205AB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09" y="5675243"/>
            <a:ext cx="261731" cy="261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579829"/>
      </p:ext>
    </p:extLst>
  </p:cSld>
  <p:clrMapOvr>
    <a:masterClrMapping/>
  </p:clrMapOvr>
</p:sld>
</file>

<file path=ppt/theme/theme1.xml><?xml version="1.0" encoding="utf-8"?>
<a:theme xmlns:a="http://schemas.openxmlformats.org/drawingml/2006/main" name="(Amanek_form_002)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2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(Amanek_form_002)</Template>
  <TotalTime>3782</TotalTime>
  <Words>337</Words>
  <Application>Microsoft Office PowerPoint</Application>
  <PresentationFormat>ワイド画面</PresentationFormat>
  <Paragraphs>41</Paragraphs>
  <Slides>3</Slides>
  <Notes>1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10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4" baseType="lpstr">
      <vt:lpstr>Arial Unicode MS</vt:lpstr>
      <vt:lpstr>HGPGothicE</vt:lpstr>
      <vt:lpstr>HG丸ｺﾞｼｯｸM-PRO</vt:lpstr>
      <vt:lpstr>Meiryo UI</vt:lpstr>
      <vt:lpstr>ＭＳ Ｐゴシック</vt:lpstr>
      <vt:lpstr>ＭＳ ゴシック</vt:lpstr>
      <vt:lpstr>メイリオ</vt:lpstr>
      <vt:lpstr>Arial</vt:lpstr>
      <vt:lpstr>Calibri</vt:lpstr>
      <vt:lpstr>Segoe UI</vt:lpstr>
      <vt:lpstr>(Amanek_form_002)</vt:lpstr>
      <vt:lpstr>PowerPoint プレゼンテーション</vt:lpstr>
      <vt:lpstr>次世代カーラジオ音声Kit</vt:lpstr>
      <vt:lpstr>PowerPoint プレゼンテーション</vt:lpstr>
    </vt:vector>
  </TitlesOfParts>
  <Company>住友電工システムソリューション株式会社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○○</dc:title>
  <dc:creator>大田　浩史</dc:creator>
  <cp:lastModifiedBy>藤原 正弘</cp:lastModifiedBy>
  <cp:revision>340</cp:revision>
  <cp:lastPrinted>2017-11-10T13:12:44Z</cp:lastPrinted>
  <dcterms:created xsi:type="dcterms:W3CDTF">2017-09-25T02:02:13Z</dcterms:created>
  <dcterms:modified xsi:type="dcterms:W3CDTF">2018-01-19T07:41:35Z</dcterms:modified>
</cp:coreProperties>
</file>

<file path=docProps/thumbnail.jpeg>
</file>